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themeOverride+xml" PartName="/ppt/theme/themeOverride1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  <p:sldMasterId id="214748365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6858000" cx="9144000"/>
  <p:notesSz cx="6797675" cy="9926625"/>
  <p:embeddedFontLst>
    <p:embeddedFont>
      <p:font typeface="Century Gothic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GoogleSlidesCustomDataVersion2">
      <go:slidesCustomData xmlns:go="http://customooxmlschemas.google.com/" r:id="rId22" roundtripDataSignature="AMtx7mhX7fbqAc2v10ambM1V/NUdxPKe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8248808-CE33-43E2-9E5F-DCB85E3AAC1A}">
  <a:tblStyle styleId="{78248808-CE33-43E2-9E5F-DCB85E3AAC1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6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italic.fntdata"/><Relationship Id="rId11" Type="http://schemas.openxmlformats.org/officeDocument/2006/relationships/slide" Target="slides/slide4.xml"/><Relationship Id="rId22" Type="http://customschemas.google.com/relationships/presentationmetadata" Target="metadata"/><Relationship Id="rId10" Type="http://schemas.openxmlformats.org/officeDocument/2006/relationships/slide" Target="slides/slide3.xml"/><Relationship Id="rId21" Type="http://schemas.openxmlformats.org/officeDocument/2006/relationships/font" Target="fonts/CenturyGothic-bold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schemas.openxmlformats.org/officeDocument/2006/relationships/font" Target="fonts/CenturyGothic-bold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CenturyGothic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themeOverride" Target="../theme/themeOverride1.xml"/><Relationship Id="rId4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Tester Certification Progress since inception to COP23 (Q2)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'NTC Progress'!$B$21</c:f>
              <c:strCache>
                <c:ptCount val="1"/>
                <c:pt idx="0">
                  <c:v>Submissions</c:v>
                </c:pt>
              </c:strCache>
            </c:strRef>
          </c:tx>
          <c:spPr>
            <a:solidFill>
              <a:srgbClr val="005D00"/>
            </a:solidFill>
            <a:ln>
              <a:noFill/>
            </a:ln>
            <a:effectLst/>
          </c:spPr>
          <c:invertIfNegative val="0"/>
          <c:cat>
            <c:strRef>
              <c:f>'NTC Progress'!$A$22:$A$27</c:f>
              <c:strCache>
                <c:ptCount val="6"/>
                <c:pt idx="0">
                  <c:v>COP19</c:v>
                </c:pt>
                <c:pt idx="1">
                  <c:v>COP20</c:v>
                </c:pt>
                <c:pt idx="2">
                  <c:v>COP21</c:v>
                </c:pt>
                <c:pt idx="3">
                  <c:v>COP22 </c:v>
                </c:pt>
                <c:pt idx="4">
                  <c:v>COP23</c:v>
                </c:pt>
                <c:pt idx="5">
                  <c:v>Total</c:v>
                </c:pt>
              </c:strCache>
            </c:strRef>
          </c:cat>
          <c:val>
            <c:numRef>
              <c:f>'NTC Progress'!$B$22:$B$27</c:f>
              <c:numCache>
                <c:formatCode>General</c:formatCode>
                <c:ptCount val="6"/>
                <c:pt idx="0">
                  <c:v>34</c:v>
                </c:pt>
                <c:pt idx="1">
                  <c:v>1488</c:v>
                </c:pt>
                <c:pt idx="2">
                  <c:v>3497</c:v>
                </c:pt>
                <c:pt idx="3">
                  <c:v>2511</c:v>
                </c:pt>
                <c:pt idx="4">
                  <c:v>535</c:v>
                </c:pt>
                <c:pt idx="5">
                  <c:v>8065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5B-4089-A612-2A541E94D8A1}"/>
            </c:ext>
          </c:extLst>
        </c:ser>
        <c:ser>
          <c:idx val="1"/>
          <c:order val="1"/>
          <c:tx>
            <c:strRef>
              <c:f>'NTC Progress'!$C$21</c:f>
              <c:strCache>
                <c:ptCount val="1"/>
                <c:pt idx="0">
                  <c:v>Testers Certified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'NTC Progress'!$A$22:$A$27</c:f>
              <c:strCache>
                <c:ptCount val="6"/>
                <c:pt idx="0">
                  <c:v>COP19</c:v>
                </c:pt>
                <c:pt idx="1">
                  <c:v>COP20</c:v>
                </c:pt>
                <c:pt idx="2">
                  <c:v>COP21</c:v>
                </c:pt>
                <c:pt idx="3">
                  <c:v>COP22 </c:v>
                </c:pt>
                <c:pt idx="4">
                  <c:v>COP23</c:v>
                </c:pt>
                <c:pt idx="5">
                  <c:v>Total</c:v>
                </c:pt>
              </c:strCache>
            </c:strRef>
          </c:cat>
          <c:val>
            <c:numRef>
              <c:f>'NTC Progress'!$C$22:$C$27</c:f>
              <c:numCache>
                <c:formatCode>General</c:formatCode>
                <c:ptCount val="6"/>
                <c:pt idx="0">
                  <c:v>10</c:v>
                </c:pt>
                <c:pt idx="1">
                  <c:v>1120</c:v>
                </c:pt>
                <c:pt idx="2">
                  <c:v>2774</c:v>
                </c:pt>
                <c:pt idx="3">
                  <c:v>2281</c:v>
                </c:pt>
                <c:pt idx="4">
                  <c:v>502</c:v>
                </c:pt>
                <c:pt idx="5">
                  <c:v>6687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5B-4089-A612-2A541E94D8A1}"/>
            </c:ext>
          </c:extLst>
        </c:ser>
        <c:ser>
          <c:idx val="2"/>
          <c:order val="2"/>
          <c:tx>
            <c:strRef>
              <c:f>'NTC Progress'!$D$21</c:f>
              <c:strCache>
                <c:ptCount val="1"/>
                <c:pt idx="0">
                  <c:v>Unsuccessful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'NTC Progress'!$A$22:$A$27</c:f>
              <c:strCache>
                <c:ptCount val="6"/>
                <c:pt idx="0">
                  <c:v>COP19</c:v>
                </c:pt>
                <c:pt idx="1">
                  <c:v>COP20</c:v>
                </c:pt>
                <c:pt idx="2">
                  <c:v>COP21</c:v>
                </c:pt>
                <c:pt idx="3">
                  <c:v>COP22 </c:v>
                </c:pt>
                <c:pt idx="4">
                  <c:v>COP23</c:v>
                </c:pt>
                <c:pt idx="5">
                  <c:v>Total</c:v>
                </c:pt>
              </c:strCache>
            </c:strRef>
          </c:cat>
          <c:val>
            <c:numRef>
              <c:f>'NTC Progress'!$D$22:$D$27</c:f>
              <c:numCache>
                <c:formatCode>General</c:formatCode>
                <c:ptCount val="6"/>
                <c:pt idx="0">
                  <c:v>24</c:v>
                </c:pt>
                <c:pt idx="1">
                  <c:v>368</c:v>
                </c:pt>
                <c:pt idx="2">
                  <c:v>702</c:v>
                </c:pt>
                <c:pt idx="3">
                  <c:v>230</c:v>
                </c:pt>
                <c:pt idx="4">
                  <c:v>33</c:v>
                </c:pt>
                <c:pt idx="5">
                  <c:v>1357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5B-4089-A612-2A541E94D8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3568832"/>
        <c:axId val="1163569248"/>
      </c:barChart>
      <c:lineChart>
        <c:grouping val="standard"/>
        <c:varyColors val="0"/>
        <c:ser>
          <c:idx val="3"/>
          <c:order val="3"/>
          <c:tx>
            <c:strRef>
              <c:f>'NTC Progress'!$E$21</c:f>
              <c:strCache>
                <c:ptCount val="1"/>
                <c:pt idx="0">
                  <c:v>Progress %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0,15%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3E2-48AC-86CA-43733B3D033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3E2-48AC-86CA-43733B3D033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3E2-48AC-86CA-43733B3D033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33,3%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3E2-48AC-86CA-43733B3D0336}"/>
                </c:ext>
              </c:extLst>
            </c:dLbl>
            <c:dLbl>
              <c:idx val="4"/>
              <c:layout>
                <c:manualLayout>
                  <c:x val="8.5855478864003566E-3"/>
                  <c:y val="-3.321583124056160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3E2-48AC-86CA-43733B3D0336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98%</a:t>
                    </a:r>
                  </a:p>
                </c:rich>
              </c:tx>
              <c:spPr>
                <a:solidFill>
                  <a:srgbClr val="00B05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B5B-4089-A612-2A541E94D8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'NTC Progress'!$A$22:$A$27</c:f>
              <c:strCache>
                <c:ptCount val="6"/>
                <c:pt idx="0">
                  <c:v>COP19</c:v>
                </c:pt>
                <c:pt idx="1">
                  <c:v>COP20</c:v>
                </c:pt>
                <c:pt idx="2">
                  <c:v>COP21</c:v>
                </c:pt>
                <c:pt idx="3">
                  <c:v>COP22 </c:v>
                </c:pt>
                <c:pt idx="4">
                  <c:v>COP23</c:v>
                </c:pt>
                <c:pt idx="5">
                  <c:v>Total</c:v>
                </c:pt>
              </c:strCache>
            </c:strRef>
          </c:cat>
          <c:val>
            <c:numRef>
              <c:f>'NTC Progress'!$E$22:$E$27</c:f>
              <c:numCache>
                <c:formatCode>0.00</c:formatCode>
                <c:ptCount val="6"/>
                <c:pt idx="0">
                  <c:v>0.146177459435755</c:v>
                </c:pt>
                <c:pt idx="1">
                  <c:v>16.37187545680456</c:v>
                </c:pt>
                <c:pt idx="2">
                  <c:v>40.54962724747844</c:v>
                </c:pt>
                <c:pt idx="3">
                  <c:v>33.343078497295721</c:v>
                </c:pt>
                <c:pt idx="4">
                  <c:v>7.3381084636749012</c:v>
                </c:pt>
                <c:pt idx="5">
                  <c:v>97.748867124689383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B5B-4089-A612-2A541E94D8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3569664"/>
        <c:axId val="1163570080"/>
      </c:lineChart>
      <c:catAx>
        <c:axId val="116356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3569248"/>
        <c:crosses val="autoZero"/>
        <c:auto val="1"/>
        <c:lblAlgn val="ctr"/>
        <c:lblOffset val="100"/>
        <c:noMultiLvlLbl val="0"/>
      </c:catAx>
      <c:valAx>
        <c:axId val="116356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3568832"/>
        <c:crosses val="autoZero"/>
        <c:crossBetween val="between"/>
      </c:valAx>
      <c:valAx>
        <c:axId val="1163570080"/>
        <c:scaling>
          <c:orientation val="minMax"/>
          <c:max val="100"/>
        </c:scaling>
        <c:delete val="0"/>
        <c:axPos val="r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3569664"/>
        <c:crosses val="max"/>
        <c:crossBetween val="between"/>
      </c:valAx>
      <c:catAx>
        <c:axId val="1163569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635700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Z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0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" name="Google Shape;48;p2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2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  <p:sp>
        <p:nvSpPr>
          <p:cNvPr id="50" name="Google Shape;50;p2:notes"/>
          <p:cNvSpPr txBox="1"/>
          <p:nvPr>
            <p:ph idx="10" type="dt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5/24/2024</a:t>
            </a:r>
            <a:endParaRPr/>
          </a:p>
        </p:txBody>
      </p:sp>
      <p:sp>
        <p:nvSpPr>
          <p:cNvPr id="51" name="Google Shape;51;p2:notes"/>
          <p:cNvSpPr txBox="1"/>
          <p:nvPr>
            <p:ph idx="11" type="ftr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4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  <p:sp>
        <p:nvSpPr>
          <p:cNvPr id="88" name="Google Shape;88;p4:notes"/>
          <p:cNvSpPr txBox="1"/>
          <p:nvPr>
            <p:ph idx="10" type="dt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5/24/2024</a:t>
            </a:r>
            <a:endParaRPr/>
          </a:p>
        </p:txBody>
      </p:sp>
      <p:sp>
        <p:nvSpPr>
          <p:cNvPr id="89" name="Google Shape;89;p4:notes"/>
          <p:cNvSpPr txBox="1"/>
          <p:nvPr>
            <p:ph idx="11" type="ftr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7441 learners enrolled nationally onto RTCQI training. 4857 received training via hybrid modality – instructor led. Only 1431 were enrolled as self-paced. 820 learners did not complete the course and 333 were deemed unsuccessful.  The 7441 includes Professional Nurses, HTS Coordinators, DSP staff and DCS cadres. </a:t>
            </a:r>
            <a:endParaRPr/>
          </a:p>
        </p:txBody>
      </p:sp>
      <p:sp>
        <p:nvSpPr>
          <p:cNvPr id="112" name="Google Shape;112;p5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  <p:sp>
        <p:nvSpPr>
          <p:cNvPr id="113" name="Google Shape;113;p5:notes"/>
          <p:cNvSpPr txBox="1"/>
          <p:nvPr>
            <p:ph idx="10" type="dt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5/24/2024</a:t>
            </a:r>
            <a:endParaRPr/>
          </a:p>
        </p:txBody>
      </p:sp>
      <p:sp>
        <p:nvSpPr>
          <p:cNvPr id="114" name="Google Shape;114;p5:notes"/>
          <p:cNvSpPr txBox="1"/>
          <p:nvPr>
            <p:ph idx="11" type="ftr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6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  <p:sp>
        <p:nvSpPr>
          <p:cNvPr id="149" name="Google Shape;149;p6:notes"/>
          <p:cNvSpPr txBox="1"/>
          <p:nvPr>
            <p:ph idx="10" type="dt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5/24/2024</a:t>
            </a:r>
            <a:endParaRPr/>
          </a:p>
        </p:txBody>
      </p:sp>
      <p:sp>
        <p:nvSpPr>
          <p:cNvPr id="150" name="Google Shape;150;p6:notes"/>
          <p:cNvSpPr txBox="1"/>
          <p:nvPr>
            <p:ph idx="11" type="ftr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7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7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  <p:sp>
        <p:nvSpPr>
          <p:cNvPr id="167" name="Google Shape;167;p7:notes"/>
          <p:cNvSpPr txBox="1"/>
          <p:nvPr>
            <p:ph idx="10" type="dt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5/24/2024</a:t>
            </a:r>
            <a:endParaRPr/>
          </a:p>
        </p:txBody>
      </p:sp>
      <p:sp>
        <p:nvSpPr>
          <p:cNvPr id="168" name="Google Shape;168;p7:notes"/>
          <p:cNvSpPr txBox="1"/>
          <p:nvPr>
            <p:ph idx="11" type="ftr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8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8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  <p:sp>
        <p:nvSpPr>
          <p:cNvPr id="180" name="Google Shape;180;p8:notes"/>
          <p:cNvSpPr txBox="1"/>
          <p:nvPr>
            <p:ph idx="10" type="dt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5/24/2024</a:t>
            </a:r>
            <a:endParaRPr/>
          </a:p>
        </p:txBody>
      </p:sp>
      <p:sp>
        <p:nvSpPr>
          <p:cNvPr id="181" name="Google Shape;181;p8:notes"/>
          <p:cNvSpPr txBox="1"/>
          <p:nvPr>
            <p:ph idx="11" type="ftr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9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9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  <p:sp>
        <p:nvSpPr>
          <p:cNvPr id="193" name="Google Shape;193;p9:notes"/>
          <p:cNvSpPr txBox="1"/>
          <p:nvPr>
            <p:ph idx="10" type="dt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5/24/2024</a:t>
            </a:r>
            <a:endParaRPr/>
          </a:p>
        </p:txBody>
      </p:sp>
      <p:sp>
        <p:nvSpPr>
          <p:cNvPr id="194" name="Google Shape;194;p9:notes"/>
          <p:cNvSpPr txBox="1"/>
          <p:nvPr>
            <p:ph idx="11" type="ftr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7.jpg"/><Relationship Id="rId4" Type="http://schemas.openxmlformats.org/officeDocument/2006/relationships/image" Target="../media/image3.png"/><Relationship Id="rId5" Type="http://schemas.openxmlformats.org/officeDocument/2006/relationships/image" Target="../media/image1.jpg"/><Relationship Id="rId6" Type="http://schemas.openxmlformats.org/officeDocument/2006/relationships/image" Target="../media/image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12"/>
          <p:cNvPicPr preferRelativeResize="0"/>
          <p:nvPr/>
        </p:nvPicPr>
        <p:blipFill rotWithShape="1">
          <a:blip r:embed="rId2">
            <a:alphaModFix/>
          </a:blip>
          <a:srcRect b="0" l="0" r="26000" t="0"/>
          <a:stretch/>
        </p:blipFill>
        <p:spPr>
          <a:xfrm>
            <a:off x="228600" y="1219200"/>
            <a:ext cx="1524000" cy="1372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2"/>
          <p:cNvPicPr preferRelativeResize="0"/>
          <p:nvPr/>
        </p:nvPicPr>
        <p:blipFill rotWithShape="1">
          <a:blip r:embed="rId3">
            <a:alphaModFix/>
          </a:blip>
          <a:srcRect b="0" l="5799" r="18813" t="0"/>
          <a:stretch/>
        </p:blipFill>
        <p:spPr>
          <a:xfrm flipH="1">
            <a:off x="228600" y="2743200"/>
            <a:ext cx="1524000" cy="1333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2"/>
          <p:cNvPicPr preferRelativeResize="0"/>
          <p:nvPr/>
        </p:nvPicPr>
        <p:blipFill rotWithShape="1">
          <a:blip r:embed="rId4">
            <a:alphaModFix/>
          </a:blip>
          <a:srcRect b="27167" l="11563" r="32931" t="0"/>
          <a:stretch/>
        </p:blipFill>
        <p:spPr>
          <a:xfrm>
            <a:off x="228600" y="4267200"/>
            <a:ext cx="1567543" cy="137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12"/>
          <p:cNvCxnSpPr/>
          <p:nvPr/>
        </p:nvCxnSpPr>
        <p:spPr>
          <a:xfrm>
            <a:off x="2514600" y="2667000"/>
            <a:ext cx="6400800" cy="1588"/>
          </a:xfrm>
          <a:prstGeom prst="straightConnector1">
            <a:avLst/>
          </a:prstGeom>
          <a:noFill/>
          <a:ln cap="flat" cmpd="sng" w="9525">
            <a:solidFill>
              <a:srgbClr val="005D2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" name="Google Shape;21;p12"/>
          <p:cNvCxnSpPr/>
          <p:nvPr/>
        </p:nvCxnSpPr>
        <p:spPr>
          <a:xfrm>
            <a:off x="2514600" y="4191000"/>
            <a:ext cx="6400800" cy="1588"/>
          </a:xfrm>
          <a:prstGeom prst="straightConnector1">
            <a:avLst/>
          </a:prstGeom>
          <a:noFill/>
          <a:ln cap="flat" cmpd="sng" w="9525">
            <a:solidFill>
              <a:srgbClr val="005D2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NDOH Logo.jpg" id="22" name="Google Shape;2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5890664"/>
            <a:ext cx="2286000" cy="8244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12"/>
          <p:cNvCxnSpPr/>
          <p:nvPr/>
        </p:nvCxnSpPr>
        <p:spPr>
          <a:xfrm>
            <a:off x="0" y="5791200"/>
            <a:ext cx="9144000" cy="1588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Logo - NDP - Full colour.jpg" id="24" name="Google Shape;24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43271" y="5859354"/>
            <a:ext cx="1048329" cy="993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14"/>
          <p:cNvCxnSpPr/>
          <p:nvPr/>
        </p:nvCxnSpPr>
        <p:spPr>
          <a:xfrm>
            <a:off x="0" y="5791200"/>
            <a:ext cx="9144000" cy="1588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Logo - NDP - Full colour.jpg" id="33" name="Google Shape;3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6710" y="5857892"/>
            <a:ext cx="961754" cy="911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" name="Google Shape;36;p15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jpg"/><Relationship Id="rId3" Type="http://schemas.openxmlformats.org/officeDocument/2006/relationships/image" Target="../media/image4.jpg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NDOH Logo.jpg" id="27" name="Google Shape;27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2400" y="5867400"/>
            <a:ext cx="2286000" cy="824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3"/>
          <p:cNvPicPr preferRelativeResize="0"/>
          <p:nvPr/>
        </p:nvPicPr>
        <p:blipFill rotWithShape="1">
          <a:blip r:embed="rId2">
            <a:alphaModFix/>
          </a:blip>
          <a:srcRect b="0" l="0" r="26000" t="0"/>
          <a:stretch/>
        </p:blipFill>
        <p:spPr>
          <a:xfrm>
            <a:off x="7341870" y="1"/>
            <a:ext cx="1184147" cy="1066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- NDP - Full colour.jpg" id="29" name="Google Shape;2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87073" y="5835955"/>
            <a:ext cx="936104" cy="8873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" name="Google Shape;30;p13"/>
          <p:cNvCxnSpPr/>
          <p:nvPr/>
        </p:nvCxnSpPr>
        <p:spPr>
          <a:xfrm>
            <a:off x="0" y="5791200"/>
            <a:ext cx="9144000" cy="1588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4"/>
    <p:sldLayoutId id="2147483652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"/>
          <p:cNvSpPr txBox="1"/>
          <p:nvPr/>
        </p:nvSpPr>
        <p:spPr>
          <a:xfrm>
            <a:off x="2290008" y="2951946"/>
            <a:ext cx="685399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Z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Rapid Test Continuous Quality Improvement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Z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(RTCQI)</a:t>
            </a:r>
            <a:endParaRPr/>
          </a:p>
        </p:txBody>
      </p:sp>
      <p:sp>
        <p:nvSpPr>
          <p:cNvPr id="45" name="Google Shape;45;p1"/>
          <p:cNvSpPr txBox="1"/>
          <p:nvPr/>
        </p:nvSpPr>
        <p:spPr>
          <a:xfrm>
            <a:off x="7020272" y="4941168"/>
            <a:ext cx="1534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ZA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Alarice Marsh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"/>
          <p:cNvSpPr txBox="1"/>
          <p:nvPr>
            <p:ph type="ctrTitle"/>
          </p:nvPr>
        </p:nvSpPr>
        <p:spPr>
          <a:xfrm>
            <a:off x="1119794" y="1600200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5D00"/>
              </a:buClr>
              <a:buSzPts val="8000"/>
              <a:buFont typeface="Calibri"/>
              <a:buNone/>
            </a:pPr>
            <a:r>
              <a:rPr lang="en-ZA" sz="8000">
                <a:solidFill>
                  <a:srgbClr val="005D00"/>
                </a:solidFill>
              </a:rPr>
              <a:t>THANK YOU</a:t>
            </a:r>
            <a:endParaRPr/>
          </a:p>
        </p:txBody>
      </p:sp>
      <p:sp>
        <p:nvSpPr>
          <p:cNvPr id="212" name="Google Shape;212;p10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13" name="Google Shape;213;p10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0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"/>
          <p:cNvSpPr txBox="1"/>
          <p:nvPr/>
        </p:nvSpPr>
        <p:spPr>
          <a:xfrm>
            <a:off x="762000" y="0"/>
            <a:ext cx="5562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3000364" y="5786454"/>
            <a:ext cx="1571636" cy="107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"/>
          <p:cNvSpPr txBox="1"/>
          <p:nvPr/>
        </p:nvSpPr>
        <p:spPr>
          <a:xfrm>
            <a:off x="379970" y="-52744"/>
            <a:ext cx="6858342" cy="1215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2169"/>
              </a:buClr>
              <a:buSzPts val="1800"/>
              <a:buFont typeface="Century Gothic"/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2"/>
          <p:cNvSpPr txBox="1"/>
          <p:nvPr/>
        </p:nvSpPr>
        <p:spPr>
          <a:xfrm>
            <a:off x="203419" y="275521"/>
            <a:ext cx="7165526" cy="517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</a:pPr>
            <a:r>
              <a:rPr b="1" i="0" lang="en-ZA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Agenda</a:t>
            </a:r>
            <a:endParaRPr/>
          </a:p>
        </p:txBody>
      </p:sp>
      <p:sp>
        <p:nvSpPr>
          <p:cNvPr id="58" name="Google Shape;58;p2"/>
          <p:cNvSpPr txBox="1"/>
          <p:nvPr/>
        </p:nvSpPr>
        <p:spPr>
          <a:xfrm>
            <a:off x="3550763" y="6078725"/>
            <a:ext cx="31606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Z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version currently being reviewed by the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Z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HTS Steering committee.</a:t>
            </a:r>
            <a:endParaRPr/>
          </a:p>
        </p:txBody>
      </p:sp>
      <p:grpSp>
        <p:nvGrpSpPr>
          <p:cNvPr id="59" name="Google Shape;59;p2"/>
          <p:cNvGrpSpPr/>
          <p:nvPr/>
        </p:nvGrpSpPr>
        <p:grpSpPr>
          <a:xfrm>
            <a:off x="-3070335" y="692593"/>
            <a:ext cx="10635148" cy="5472816"/>
            <a:chOff x="-4594335" y="-704407"/>
            <a:chExt cx="10635148" cy="5472816"/>
          </a:xfrm>
        </p:grpSpPr>
        <p:sp>
          <p:nvSpPr>
            <p:cNvPr id="60" name="Google Shape;60;p2"/>
            <p:cNvSpPr/>
            <p:nvPr/>
          </p:nvSpPr>
          <p:spPr>
            <a:xfrm>
              <a:off x="-4594335" y="-704407"/>
              <a:ext cx="5472816" cy="5472816"/>
            </a:xfrm>
            <a:prstGeom prst="blockArc">
              <a:avLst>
                <a:gd fmla="val 18900000" name="adj1"/>
                <a:gd fmla="val 2700000" name="adj2"/>
                <a:gd fmla="val 395" name="adj3"/>
              </a:avLst>
            </a:prstGeom>
            <a:noFill/>
            <a:ln cap="flat" cmpd="sng" w="25400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28048" y="214010"/>
              <a:ext cx="5712764" cy="427857"/>
            </a:xfrm>
            <a:prstGeom prst="rect">
              <a:avLst/>
            </a:prstGeom>
            <a:solidFill>
              <a:srgbClr val="005D0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 txBox="1"/>
            <p:nvPr/>
          </p:nvSpPr>
          <p:spPr>
            <a:xfrm>
              <a:off x="328048" y="214010"/>
              <a:ext cx="5712764" cy="4278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875" lIns="339600" spcFirstLastPara="1" rIns="55875" wrap="square" tIns="558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n-ZA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Timeline – RTCQI Programme</a:t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0637" y="160528"/>
              <a:ext cx="534822" cy="534822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005D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79991" y="855715"/>
              <a:ext cx="5360822" cy="427857"/>
            </a:xfrm>
            <a:prstGeom prst="rect">
              <a:avLst/>
            </a:prstGeom>
            <a:solidFill>
              <a:srgbClr val="92D05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 txBox="1"/>
            <p:nvPr/>
          </p:nvSpPr>
          <p:spPr>
            <a:xfrm>
              <a:off x="679991" y="855715"/>
              <a:ext cx="5360822" cy="4278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875" lIns="339600" spcFirstLastPara="1" rIns="55875" wrap="square" tIns="558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n-ZA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RTCQI programme overview</a:t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12579" y="802233"/>
              <a:ext cx="534822" cy="534822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92D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40925" y="1497421"/>
              <a:ext cx="5199888" cy="427857"/>
            </a:xfrm>
            <a:prstGeom prst="rect">
              <a:avLst/>
            </a:prstGeom>
            <a:solidFill>
              <a:srgbClr val="005D0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 txBox="1"/>
            <p:nvPr/>
          </p:nvSpPr>
          <p:spPr>
            <a:xfrm>
              <a:off x="840925" y="1497421"/>
              <a:ext cx="5199888" cy="4278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875" lIns="339600" spcFirstLastPara="1" rIns="55875" wrap="square" tIns="558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n-ZA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RTCQI Training - LMS</a:t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73514" y="1443939"/>
              <a:ext cx="534822" cy="534822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005D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40925" y="2138720"/>
              <a:ext cx="5199888" cy="427857"/>
            </a:xfrm>
            <a:prstGeom prst="rect">
              <a:avLst/>
            </a:prstGeom>
            <a:solidFill>
              <a:srgbClr val="92D05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 txBox="1"/>
            <p:nvPr/>
          </p:nvSpPr>
          <p:spPr>
            <a:xfrm>
              <a:off x="840925" y="2138720"/>
              <a:ext cx="5199888" cy="4278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875" lIns="339600" spcFirstLastPara="1" rIns="55875" wrap="square" tIns="558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n-ZA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National Tester Certification</a:t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73514" y="2085238"/>
              <a:ext cx="534822" cy="534822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92D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79991" y="2780426"/>
              <a:ext cx="5360822" cy="427857"/>
            </a:xfrm>
            <a:prstGeom prst="rect">
              <a:avLst/>
            </a:prstGeom>
            <a:solidFill>
              <a:srgbClr val="005D0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 txBox="1"/>
            <p:nvPr/>
          </p:nvSpPr>
          <p:spPr>
            <a:xfrm>
              <a:off x="679991" y="2780426"/>
              <a:ext cx="5360822" cy="4278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875" lIns="339600" spcFirstLastPara="1" rIns="55875" wrap="square" tIns="558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n-ZA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Proficiency Testing</a:t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12579" y="2726944"/>
              <a:ext cx="534822" cy="534822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005D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28048" y="3422131"/>
              <a:ext cx="5712764" cy="427857"/>
            </a:xfrm>
            <a:prstGeom prst="rect">
              <a:avLst/>
            </a:prstGeom>
            <a:solidFill>
              <a:srgbClr val="92D05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 txBox="1"/>
            <p:nvPr/>
          </p:nvSpPr>
          <p:spPr>
            <a:xfrm>
              <a:off x="328048" y="3422131"/>
              <a:ext cx="5712764" cy="4278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875" lIns="339600" spcFirstLastPara="1" rIns="55875" wrap="square" tIns="558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n-ZA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SPI-RT Assessment Progress</a:t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0637" y="3368649"/>
              <a:ext cx="534822" cy="534822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92D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4"/>
          <p:cNvSpPr txBox="1"/>
          <p:nvPr/>
        </p:nvSpPr>
        <p:spPr>
          <a:xfrm>
            <a:off x="762000" y="0"/>
            <a:ext cx="5562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"/>
          <p:cNvSpPr/>
          <p:nvPr/>
        </p:nvSpPr>
        <p:spPr>
          <a:xfrm>
            <a:off x="3000364" y="5786454"/>
            <a:ext cx="1571636" cy="107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"/>
          <p:cNvSpPr txBox="1"/>
          <p:nvPr/>
        </p:nvSpPr>
        <p:spPr>
          <a:xfrm>
            <a:off x="379970" y="-52744"/>
            <a:ext cx="6858342" cy="1215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2169"/>
              </a:buClr>
              <a:buSzPts val="1800"/>
              <a:buFont typeface="Century Gothic"/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4"/>
          <p:cNvSpPr txBox="1"/>
          <p:nvPr/>
        </p:nvSpPr>
        <p:spPr>
          <a:xfrm>
            <a:off x="89109" y="300764"/>
            <a:ext cx="7165526" cy="517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</a:pPr>
            <a:r>
              <a:rPr b="1" i="0" lang="en-ZA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RTCQI </a:t>
            </a:r>
            <a:r>
              <a:rPr b="1" lang="en-ZA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PROGRAMME OVERVIEW</a:t>
            </a:r>
            <a:endParaRPr b="1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4"/>
          <p:cNvSpPr txBox="1"/>
          <p:nvPr/>
        </p:nvSpPr>
        <p:spPr>
          <a:xfrm>
            <a:off x="3671872" y="6590670"/>
            <a:ext cx="168026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Z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 excludes IQC</a:t>
            </a:r>
            <a:endParaRPr/>
          </a:p>
        </p:txBody>
      </p:sp>
      <p:pic>
        <p:nvPicPr>
          <p:cNvPr descr="A gold trophy with two handles&#10;&#10;Description automatically generated" id="97" name="Google Shape;9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383" y="4076150"/>
            <a:ext cx="662222" cy="5475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old trophy with two handles&#10;&#10;Description automatically generated" id="98" name="Google Shape;9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2874" y="1158236"/>
            <a:ext cx="833926" cy="68950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4"/>
          <p:cNvSpPr/>
          <p:nvPr/>
        </p:nvSpPr>
        <p:spPr>
          <a:xfrm>
            <a:off x="7217617" y="4306639"/>
            <a:ext cx="1875180" cy="1419989"/>
          </a:xfrm>
          <a:prstGeom prst="rect">
            <a:avLst/>
          </a:prstGeom>
          <a:solidFill>
            <a:srgbClr val="4CC083"/>
          </a:solidFill>
          <a:ln cap="flat" cmpd="sng" w="25400">
            <a:solidFill>
              <a:srgbClr val="4CC08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Z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2023 – 2711 Participated, 97,3% successful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Z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 – 1706 Participated, 92,7% successful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old trophy with two handles&#10;&#10;Description automatically generated" id="100" name="Google Shape;10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3437" y="3528831"/>
            <a:ext cx="833926" cy="6895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iagram of a diagram&#10;&#10;Description automatically generated with medium confidence" id="101" name="Google Shape;10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21359" y="1043344"/>
            <a:ext cx="5105662" cy="510566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4"/>
          <p:cNvSpPr/>
          <p:nvPr/>
        </p:nvSpPr>
        <p:spPr>
          <a:xfrm>
            <a:off x="6766582" y="1868680"/>
            <a:ext cx="2323666" cy="1215128"/>
          </a:xfrm>
          <a:prstGeom prst="rect">
            <a:avLst/>
          </a:prstGeom>
          <a:solidFill>
            <a:srgbClr val="005D00"/>
          </a:solidFill>
          <a:ln cap="flat" cmpd="sng" w="25400">
            <a:solidFill>
              <a:srgbClr val="005D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ZA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2024 –  6687 Testers certified (98%)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ZA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 – 10 Testers Certified (0,15%)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1225460" y="1874328"/>
            <a:ext cx="220130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Z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enrolment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Z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onto LMS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Z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7441 </a:t>
            </a:r>
            <a:endParaRPr/>
          </a:p>
        </p:txBody>
      </p:sp>
      <p:pic>
        <p:nvPicPr>
          <p:cNvPr descr="A gold trophy with two handles&#10;&#10;Description automatically generated" id="104" name="Google Shape;10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8724" y="1120271"/>
            <a:ext cx="833926" cy="68950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/>
          <p:nvPr/>
        </p:nvSpPr>
        <p:spPr>
          <a:xfrm rot="10800000">
            <a:off x="7793437" y="2356812"/>
            <a:ext cx="355710" cy="36344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2D050"/>
          </a:solidFill>
          <a:ln cap="flat" cmpd="sng" w="254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4"/>
          <p:cNvSpPr/>
          <p:nvPr/>
        </p:nvSpPr>
        <p:spPr>
          <a:xfrm rot="10800000">
            <a:off x="8027779" y="4750363"/>
            <a:ext cx="296245" cy="288032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5D00"/>
          </a:solidFill>
          <a:ln cap="flat" cmpd="sng" w="25400">
            <a:solidFill>
              <a:srgbClr val="005D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"/>
          <p:cNvSpPr/>
          <p:nvPr/>
        </p:nvSpPr>
        <p:spPr>
          <a:xfrm>
            <a:off x="51204" y="4694159"/>
            <a:ext cx="2300248" cy="1032469"/>
          </a:xfrm>
          <a:prstGeom prst="rect">
            <a:avLst/>
          </a:prstGeom>
          <a:solidFill>
            <a:srgbClr val="BFBFBF"/>
          </a:solidFill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lain" startAt="2023"/>
            </a:pPr>
            <a:r>
              <a:rPr b="1" lang="en-Z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1719 sites on Level 4</a:t>
            </a:r>
            <a:endParaRPr/>
          </a:p>
          <a:p>
            <a:pPr indent="-2540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Z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  293 sites on Level 4</a:t>
            </a:r>
            <a:endParaRPr/>
          </a:p>
        </p:txBody>
      </p:sp>
      <p:sp>
        <p:nvSpPr>
          <p:cNvPr id="108" name="Google Shape;108;p4"/>
          <p:cNvSpPr/>
          <p:nvPr/>
        </p:nvSpPr>
        <p:spPr>
          <a:xfrm rot="10800000">
            <a:off x="902314" y="5038396"/>
            <a:ext cx="373167" cy="39423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5"/>
          <p:cNvSpPr txBox="1"/>
          <p:nvPr/>
        </p:nvSpPr>
        <p:spPr>
          <a:xfrm>
            <a:off x="762000" y="0"/>
            <a:ext cx="5562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3000364" y="5786454"/>
            <a:ext cx="1571636" cy="107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5"/>
          <p:cNvSpPr txBox="1"/>
          <p:nvPr/>
        </p:nvSpPr>
        <p:spPr>
          <a:xfrm>
            <a:off x="379970" y="-52744"/>
            <a:ext cx="6858342" cy="1215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2169"/>
              </a:buClr>
              <a:buSzPts val="1800"/>
              <a:buFont typeface="Century Gothic"/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5"/>
          <p:cNvSpPr txBox="1"/>
          <p:nvPr/>
        </p:nvSpPr>
        <p:spPr>
          <a:xfrm>
            <a:off x="89109" y="300764"/>
            <a:ext cx="7165526" cy="517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</a:pPr>
            <a:r>
              <a:rPr b="1" i="0" lang="en-ZA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RTCQI TRAINING - LMS</a:t>
            </a:r>
            <a:endParaRPr/>
          </a:p>
        </p:txBody>
      </p:sp>
      <p:pic>
        <p:nvPicPr>
          <p:cNvPr id="121" name="Google Shape;121;p5"/>
          <p:cNvPicPr preferRelativeResize="0"/>
          <p:nvPr/>
        </p:nvPicPr>
        <p:blipFill rotWithShape="1">
          <a:blip r:embed="rId3">
            <a:alphaModFix/>
          </a:blip>
          <a:srcRect b="13599" l="9837" r="25613" t="11781"/>
          <a:stretch/>
        </p:blipFill>
        <p:spPr>
          <a:xfrm>
            <a:off x="368691" y="1162931"/>
            <a:ext cx="7097128" cy="461503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"/>
          <p:cNvSpPr/>
          <p:nvPr/>
        </p:nvSpPr>
        <p:spPr>
          <a:xfrm>
            <a:off x="1331640" y="1844824"/>
            <a:ext cx="1152128" cy="1296144"/>
          </a:xfrm>
          <a:prstGeom prst="rect">
            <a:avLst/>
          </a:prstGeom>
          <a:solidFill>
            <a:srgbClr val="FFC0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1732</a:t>
            </a:r>
            <a:endParaRPr/>
          </a:p>
        </p:txBody>
      </p:sp>
      <p:sp>
        <p:nvSpPr>
          <p:cNvPr id="123" name="Google Shape;123;p5"/>
          <p:cNvSpPr txBox="1"/>
          <p:nvPr/>
        </p:nvSpPr>
        <p:spPr>
          <a:xfrm>
            <a:off x="1619672" y="4005064"/>
            <a:ext cx="6527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2693</a:t>
            </a:r>
            <a:endParaRPr/>
          </a:p>
        </p:txBody>
      </p:sp>
      <p:sp>
        <p:nvSpPr>
          <p:cNvPr id="124" name="Google Shape;124;p5"/>
          <p:cNvSpPr txBox="1"/>
          <p:nvPr/>
        </p:nvSpPr>
        <p:spPr>
          <a:xfrm>
            <a:off x="1678181" y="5053826"/>
            <a:ext cx="535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285</a:t>
            </a:r>
            <a:endParaRPr/>
          </a:p>
        </p:txBody>
      </p:sp>
      <p:sp>
        <p:nvSpPr>
          <p:cNvPr id="125" name="Google Shape;125;p5"/>
          <p:cNvSpPr txBox="1"/>
          <p:nvPr/>
        </p:nvSpPr>
        <p:spPr>
          <a:xfrm>
            <a:off x="1678181" y="1664000"/>
            <a:ext cx="5760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Z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147</a:t>
            </a:r>
            <a:endParaRPr/>
          </a:p>
        </p:txBody>
      </p:sp>
      <p:sp>
        <p:nvSpPr>
          <p:cNvPr id="126" name="Google Shape;126;p5"/>
          <p:cNvSpPr/>
          <p:nvPr/>
        </p:nvSpPr>
        <p:spPr>
          <a:xfrm>
            <a:off x="1488843" y="1369272"/>
            <a:ext cx="914400" cy="345004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Z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4857</a:t>
            </a:r>
            <a:endParaRPr/>
          </a:p>
        </p:txBody>
      </p:sp>
      <p:sp>
        <p:nvSpPr>
          <p:cNvPr id="127" name="Google Shape;127;p5"/>
          <p:cNvSpPr/>
          <p:nvPr/>
        </p:nvSpPr>
        <p:spPr>
          <a:xfrm>
            <a:off x="2843808" y="4293095"/>
            <a:ext cx="1152128" cy="633223"/>
          </a:xfrm>
          <a:prstGeom prst="rect">
            <a:avLst/>
          </a:prstGeom>
          <a:solidFill>
            <a:srgbClr val="FFC0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785</a:t>
            </a:r>
            <a:endParaRPr/>
          </a:p>
        </p:txBody>
      </p:sp>
      <p:sp>
        <p:nvSpPr>
          <p:cNvPr id="128" name="Google Shape;128;p5"/>
          <p:cNvSpPr/>
          <p:nvPr/>
        </p:nvSpPr>
        <p:spPr>
          <a:xfrm>
            <a:off x="2962672" y="3939051"/>
            <a:ext cx="914400" cy="345004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Z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1431</a:t>
            </a:r>
            <a:endParaRPr/>
          </a:p>
        </p:txBody>
      </p:sp>
      <p:sp>
        <p:nvSpPr>
          <p:cNvPr id="129" name="Google Shape;129;p5"/>
          <p:cNvSpPr txBox="1"/>
          <p:nvPr/>
        </p:nvSpPr>
        <p:spPr>
          <a:xfrm>
            <a:off x="3229546" y="4955657"/>
            <a:ext cx="535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527</a:t>
            </a:r>
            <a:endParaRPr/>
          </a:p>
        </p:txBody>
      </p:sp>
      <p:sp>
        <p:nvSpPr>
          <p:cNvPr id="130" name="Google Shape;130;p5"/>
          <p:cNvSpPr/>
          <p:nvPr/>
        </p:nvSpPr>
        <p:spPr>
          <a:xfrm>
            <a:off x="3387392" y="5865027"/>
            <a:ext cx="3288961" cy="914400"/>
          </a:xfrm>
          <a:prstGeom prst="rect">
            <a:avLst/>
          </a:prstGeom>
          <a:noFill/>
          <a:ln cap="flat" cmpd="sng" w="25400">
            <a:solidFill>
              <a:srgbClr val="005D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3543301" y="6052455"/>
            <a:ext cx="92595" cy="87507"/>
          </a:xfrm>
          <a:prstGeom prst="ellipse">
            <a:avLst/>
          </a:prstGeom>
          <a:solidFill>
            <a:srgbClr val="D6E3BC"/>
          </a:solidFill>
          <a:ln cap="flat" cmpd="sng" w="25400">
            <a:solidFill>
              <a:srgbClr val="D6E3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4479018" y="4364783"/>
            <a:ext cx="914400" cy="345004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Z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820</a:t>
            </a:r>
            <a:endParaRPr/>
          </a:p>
        </p:txBody>
      </p:sp>
      <p:sp>
        <p:nvSpPr>
          <p:cNvPr id="133" name="Google Shape;133;p5"/>
          <p:cNvSpPr/>
          <p:nvPr/>
        </p:nvSpPr>
        <p:spPr>
          <a:xfrm>
            <a:off x="6013853" y="4709787"/>
            <a:ext cx="914400" cy="345004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Z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333</a:t>
            </a:r>
            <a:endParaRPr/>
          </a:p>
        </p:txBody>
      </p:sp>
      <p:sp>
        <p:nvSpPr>
          <p:cNvPr id="134" name="Google Shape;134;p5"/>
          <p:cNvSpPr/>
          <p:nvPr/>
        </p:nvSpPr>
        <p:spPr>
          <a:xfrm>
            <a:off x="3568457" y="6558339"/>
            <a:ext cx="92595" cy="87507"/>
          </a:xfrm>
          <a:prstGeom prst="ellipse">
            <a:avLst/>
          </a:prstGeom>
          <a:solidFill>
            <a:srgbClr val="005D00"/>
          </a:solidFill>
          <a:ln cap="flat" cmpd="sng" w="25400">
            <a:solidFill>
              <a:srgbClr val="005D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4757555" y="6064566"/>
            <a:ext cx="92595" cy="87507"/>
          </a:xfrm>
          <a:prstGeom prst="ellipse">
            <a:avLst/>
          </a:prstGeom>
          <a:solidFill>
            <a:srgbClr val="FFC0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4757555" y="6549588"/>
            <a:ext cx="92595" cy="87507"/>
          </a:xfrm>
          <a:prstGeom prst="ellipse">
            <a:avLst/>
          </a:prstGeom>
          <a:solidFill>
            <a:srgbClr val="BFBFBF"/>
          </a:solidFill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3614562" y="5923653"/>
            <a:ext cx="5565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DCS</a:t>
            </a:r>
            <a:endParaRPr/>
          </a:p>
        </p:txBody>
      </p:sp>
      <p:sp>
        <p:nvSpPr>
          <p:cNvPr id="138" name="Google Shape;138;p5"/>
          <p:cNvSpPr txBox="1"/>
          <p:nvPr/>
        </p:nvSpPr>
        <p:spPr>
          <a:xfrm>
            <a:off x="3628793" y="6408675"/>
            <a:ext cx="5934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4878617" y="5911542"/>
            <a:ext cx="5517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DSP</a:t>
            </a:r>
            <a:endParaRPr/>
          </a:p>
        </p:txBody>
      </p:sp>
      <p:sp>
        <p:nvSpPr>
          <p:cNvPr id="140" name="Google Shape;140;p5"/>
          <p:cNvSpPr txBox="1"/>
          <p:nvPr/>
        </p:nvSpPr>
        <p:spPr>
          <a:xfrm>
            <a:off x="4836457" y="6424186"/>
            <a:ext cx="17609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RTC/HSRC/Other</a:t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>
            <a:off x="4360154" y="4753816"/>
            <a:ext cx="1152128" cy="345004"/>
          </a:xfrm>
          <a:prstGeom prst="rect">
            <a:avLst/>
          </a:prstGeom>
          <a:solidFill>
            <a:srgbClr val="FFC0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437</a:t>
            </a:r>
            <a:endParaRPr/>
          </a:p>
        </p:txBody>
      </p:sp>
      <p:sp>
        <p:nvSpPr>
          <p:cNvPr id="142" name="Google Shape;142;p5"/>
          <p:cNvSpPr txBox="1"/>
          <p:nvPr/>
        </p:nvSpPr>
        <p:spPr>
          <a:xfrm>
            <a:off x="4722309" y="5086615"/>
            <a:ext cx="535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341</a:t>
            </a: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5877213" y="5098820"/>
            <a:ext cx="1152128" cy="161852"/>
          </a:xfrm>
          <a:prstGeom prst="rect">
            <a:avLst/>
          </a:prstGeom>
          <a:solidFill>
            <a:srgbClr val="FFC0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168</a:t>
            </a:r>
            <a:endParaRPr/>
          </a:p>
        </p:txBody>
      </p:sp>
      <p:sp>
        <p:nvSpPr>
          <p:cNvPr id="144" name="Google Shape;144;p5"/>
          <p:cNvSpPr txBox="1"/>
          <p:nvPr/>
        </p:nvSpPr>
        <p:spPr>
          <a:xfrm>
            <a:off x="6185415" y="5188017"/>
            <a:ext cx="42030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135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762000" y="0"/>
            <a:ext cx="5562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3000364" y="5786454"/>
            <a:ext cx="1571636" cy="107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379970" y="-52744"/>
            <a:ext cx="6858342" cy="1215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2169"/>
              </a:buClr>
              <a:buSzPts val="1800"/>
              <a:buFont typeface="Century Gothic"/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89109" y="300764"/>
            <a:ext cx="7165526" cy="517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</a:pPr>
            <a:r>
              <a:rPr b="1" i="0" lang="en-ZA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NATIONAL TESTER CERTIFICATION</a:t>
            </a:r>
            <a:endParaRPr/>
          </a:p>
        </p:txBody>
      </p:sp>
      <p:graphicFrame>
        <p:nvGraphicFramePr>
          <p:cNvPr id="157" name="Google Shape;157;p6"/>
          <p:cNvGraphicFramePr/>
          <p:nvPr/>
        </p:nvGraphicFramePr>
        <p:xfrm>
          <a:off x="89108" y="1215128"/>
          <a:ext cx="8875380" cy="3823478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58" name="Google Shape;158;p6"/>
          <p:cNvSpPr/>
          <p:nvPr/>
        </p:nvSpPr>
        <p:spPr>
          <a:xfrm>
            <a:off x="4153471" y="5210389"/>
            <a:ext cx="1656183" cy="576064"/>
          </a:xfrm>
          <a:prstGeom prst="rect">
            <a:avLst/>
          </a:prstGeom>
          <a:solidFill>
            <a:srgbClr val="005D00"/>
          </a:solidFill>
          <a:ln cap="flat" cmpd="sng" w="25400">
            <a:solidFill>
              <a:srgbClr val="005D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Target 80%</a:t>
            </a: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2590801" y="5844856"/>
            <a:ext cx="5077543" cy="786651"/>
          </a:xfrm>
          <a:prstGeom prst="rect">
            <a:avLst/>
          </a:prstGeom>
          <a:solidFill>
            <a:srgbClr val="FFC0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Tester Denominator &amp; Progress: </a:t>
            </a:r>
            <a:r>
              <a:rPr b="1" lang="en-Z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6687/6841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Z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Gaps: </a:t>
            </a:r>
            <a:r>
              <a:rPr lang="en-Z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 and WC (80% not achieved)</a:t>
            </a:r>
            <a:endParaRPr/>
          </a:p>
        </p:txBody>
      </p:sp>
      <p:sp>
        <p:nvSpPr>
          <p:cNvPr id="160" name="Google Shape;160;p6"/>
          <p:cNvSpPr txBox="1"/>
          <p:nvPr/>
        </p:nvSpPr>
        <p:spPr>
          <a:xfrm>
            <a:off x="3165199" y="6641374"/>
            <a:ext cx="3632726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Z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Tester numbers for PEPFAR Supported Districts only</a:t>
            </a: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54341" y="5521575"/>
            <a:ext cx="374641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Z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in the COP year refers to contribution towards the goal.</a:t>
            </a:r>
            <a:endParaRPr/>
          </a:p>
        </p:txBody>
      </p:sp>
      <p:sp>
        <p:nvSpPr>
          <p:cNvPr id="162" name="Google Shape;162;p6"/>
          <p:cNvSpPr txBox="1"/>
          <p:nvPr/>
        </p:nvSpPr>
        <p:spPr>
          <a:xfrm>
            <a:off x="6616607" y="5336909"/>
            <a:ext cx="243258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Z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98% of the targeted Primary Testers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Z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deemed competent by Q2 of COP23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7"/>
          <p:cNvSpPr txBox="1"/>
          <p:nvPr/>
        </p:nvSpPr>
        <p:spPr>
          <a:xfrm>
            <a:off x="762000" y="0"/>
            <a:ext cx="5562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3000364" y="5786454"/>
            <a:ext cx="1571636" cy="107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"/>
          <p:cNvSpPr txBox="1"/>
          <p:nvPr/>
        </p:nvSpPr>
        <p:spPr>
          <a:xfrm>
            <a:off x="379970" y="-52744"/>
            <a:ext cx="6858342" cy="1215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2169"/>
              </a:buClr>
              <a:buSzPts val="1800"/>
              <a:buFont typeface="Century Gothic"/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p7"/>
          <p:cNvSpPr txBox="1"/>
          <p:nvPr/>
        </p:nvSpPr>
        <p:spPr>
          <a:xfrm>
            <a:off x="89109" y="300764"/>
            <a:ext cx="7165526" cy="517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</a:pPr>
            <a:r>
              <a:rPr b="1" i="0" lang="en-ZA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PROFICIENCY TESTING</a:t>
            </a:r>
            <a:endParaRPr/>
          </a:p>
        </p:txBody>
      </p:sp>
      <p:pic>
        <p:nvPicPr>
          <p:cNvPr id="175" name="Google Shape;175;p7"/>
          <p:cNvPicPr preferRelativeResize="0"/>
          <p:nvPr/>
        </p:nvPicPr>
        <p:blipFill rotWithShape="1">
          <a:blip r:embed="rId3">
            <a:alphaModFix/>
          </a:blip>
          <a:srcRect b="7506" l="10625" r="11011" t="19201"/>
          <a:stretch/>
        </p:blipFill>
        <p:spPr>
          <a:xfrm>
            <a:off x="89109" y="1084305"/>
            <a:ext cx="8913344" cy="4689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8"/>
          <p:cNvSpPr txBox="1"/>
          <p:nvPr/>
        </p:nvSpPr>
        <p:spPr>
          <a:xfrm>
            <a:off x="762000" y="0"/>
            <a:ext cx="5562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3000364" y="5786454"/>
            <a:ext cx="1571636" cy="107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8"/>
          <p:cNvSpPr txBox="1"/>
          <p:nvPr/>
        </p:nvSpPr>
        <p:spPr>
          <a:xfrm>
            <a:off x="379970" y="-52744"/>
            <a:ext cx="6858342" cy="1215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2169"/>
              </a:buClr>
              <a:buSzPts val="1800"/>
              <a:buFont typeface="Century Gothic"/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Google Shape;187;p8"/>
          <p:cNvSpPr txBox="1"/>
          <p:nvPr/>
        </p:nvSpPr>
        <p:spPr>
          <a:xfrm>
            <a:off x="89109" y="300764"/>
            <a:ext cx="7165526" cy="517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</a:pPr>
            <a:r>
              <a:rPr b="1" i="0" lang="en-ZA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SPI-RT ASSESSMENTS</a:t>
            </a:r>
            <a:endParaRPr/>
          </a:p>
        </p:txBody>
      </p:sp>
      <p:pic>
        <p:nvPicPr>
          <p:cNvPr id="188" name="Google Shape;188;p8"/>
          <p:cNvPicPr preferRelativeResize="0"/>
          <p:nvPr/>
        </p:nvPicPr>
        <p:blipFill rotWithShape="1">
          <a:blip r:embed="rId3">
            <a:alphaModFix/>
          </a:blip>
          <a:srcRect b="16399" l="28738" r="8333" t="22001"/>
          <a:stretch/>
        </p:blipFill>
        <p:spPr>
          <a:xfrm>
            <a:off x="475420" y="1118680"/>
            <a:ext cx="8288610" cy="456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9"/>
          <p:cNvSpPr txBox="1"/>
          <p:nvPr/>
        </p:nvSpPr>
        <p:spPr>
          <a:xfrm>
            <a:off x="762000" y="0"/>
            <a:ext cx="5562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9"/>
          <p:cNvSpPr/>
          <p:nvPr/>
        </p:nvSpPr>
        <p:spPr>
          <a:xfrm>
            <a:off x="3000364" y="5786454"/>
            <a:ext cx="1571636" cy="107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9"/>
          <p:cNvSpPr txBox="1"/>
          <p:nvPr/>
        </p:nvSpPr>
        <p:spPr>
          <a:xfrm>
            <a:off x="379970" y="-52744"/>
            <a:ext cx="6858342" cy="1215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2169"/>
              </a:buClr>
              <a:buSzPts val="1800"/>
              <a:buFont typeface="Century Gothic"/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9"/>
          <p:cNvSpPr txBox="1"/>
          <p:nvPr/>
        </p:nvSpPr>
        <p:spPr>
          <a:xfrm>
            <a:off x="89109" y="300764"/>
            <a:ext cx="7165526" cy="517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</a:pPr>
            <a:r>
              <a:rPr b="1" i="0" lang="en-ZA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SPI-RT ASSESSMENTS – ASSESSMENT AREAS</a:t>
            </a:r>
            <a:endParaRPr/>
          </a:p>
        </p:txBody>
      </p:sp>
      <p:graphicFrame>
        <p:nvGraphicFramePr>
          <p:cNvPr id="201" name="Google Shape;201;p9"/>
          <p:cNvGraphicFramePr/>
          <p:nvPr/>
        </p:nvGraphicFramePr>
        <p:xfrm>
          <a:off x="50032" y="129136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{78248808-CE33-43E2-9E5F-DCB85E3AAC1A}</a:tableStyleId>
              </a:tblPr>
              <a:tblGrid>
                <a:gridCol w="927175"/>
                <a:gridCol w="3836175"/>
                <a:gridCol w="968475"/>
                <a:gridCol w="948000"/>
                <a:gridCol w="791675"/>
                <a:gridCol w="791675"/>
                <a:gridCol w="791675"/>
              </a:tblGrid>
              <a:tr h="350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ZA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Section</a:t>
                      </a:r>
                      <a:endParaRPr b="0" i="0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764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600" u="none" cap="none" strike="noStrike">
                          <a:solidFill>
                            <a:schemeClr val="lt1"/>
                          </a:solidFill>
                        </a:rPr>
                        <a:t>SPI-RT</a:t>
                      </a:r>
                      <a:r>
                        <a:rPr lang="en-ZA" sz="1600" u="none" cap="none" strike="noStrike"/>
                        <a:t> </a:t>
                      </a:r>
                      <a:r>
                        <a:rPr lang="en-ZA" sz="1600" u="none" cap="none" strike="noStrike">
                          <a:solidFill>
                            <a:schemeClr val="lt1"/>
                          </a:solidFill>
                        </a:rPr>
                        <a:t>Assessment</a:t>
                      </a:r>
                      <a:r>
                        <a:rPr lang="en-ZA" sz="1600" u="none" cap="none" strike="noStrike"/>
                        <a:t> </a:t>
                      </a:r>
                      <a:r>
                        <a:rPr lang="en-ZA" sz="1600" u="none" cap="none" strike="noStrike">
                          <a:solidFill>
                            <a:schemeClr val="lt1"/>
                          </a:solidFill>
                        </a:rPr>
                        <a:t>Areas</a:t>
                      </a:r>
                      <a:endParaRPr b="0" i="0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764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 u="none" cap="none" strike="noStrike"/>
                        <a:t> </a:t>
                      </a:r>
                      <a:r>
                        <a:rPr lang="en-ZA" sz="1800" u="none" cap="none" strike="noStrike">
                          <a:solidFill>
                            <a:schemeClr val="lt1"/>
                          </a:solidFill>
                        </a:rPr>
                        <a:t>2019</a:t>
                      </a:r>
                      <a:endParaRPr b="0" i="0"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764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 u="none" cap="none" strike="noStrike">
                          <a:solidFill>
                            <a:schemeClr val="lt1"/>
                          </a:solidFill>
                        </a:rPr>
                        <a:t>2020</a:t>
                      </a:r>
                      <a:endParaRPr b="1" i="0"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764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 u="none" cap="none" strike="noStrike">
                          <a:solidFill>
                            <a:schemeClr val="lt1"/>
                          </a:solidFill>
                        </a:rPr>
                        <a:t>2021</a:t>
                      </a:r>
                      <a:endParaRPr b="1" i="0"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764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ZA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764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ZA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2023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764E"/>
                    </a:solidFill>
                  </a:tcPr>
                </a:tc>
              </a:tr>
              <a:tr h="389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600" u="none" cap="none" strike="noStrike"/>
                        <a:t>Percentage scored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600" u="none" cap="none" strike="noStrike"/>
                        <a:t>83%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600" u="none" cap="none" strike="noStrike"/>
                        <a:t>85%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600" u="none" cap="none" strike="noStrike"/>
                        <a:t>90%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ZA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89%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ZA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91%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4E0B2"/>
                    </a:solidFill>
                  </a:tcPr>
                </a:tc>
              </a:tr>
              <a:tr h="320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ZA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600" u="none" cap="none" strike="noStrike"/>
                        <a:t>Personnel Training and Certification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ZA" sz="1600" u="none" cap="none" strike="noStrike">
                          <a:solidFill>
                            <a:schemeClr val="dk1"/>
                          </a:solidFill>
                        </a:rPr>
                        <a:t>47%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ZA" sz="1600" u="none" cap="none" strike="noStrike"/>
                        <a:t>51</a:t>
                      </a:r>
                      <a:r>
                        <a:rPr lang="en-ZA" sz="1600" u="none" cap="none" strike="noStrike"/>
                        <a:t>%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ZA" sz="1600" u="none" cap="none" strike="noStrike"/>
                        <a:t>62%</a:t>
                      </a:r>
                      <a:endParaRPr b="1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ZA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68%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ZA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75%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312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ZA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600" u="none" cap="none" strike="noStrike"/>
                        <a:t>Physical Facility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600" u="none" cap="none" strike="noStrike"/>
                        <a:t>93%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600" u="none" cap="none" strike="noStrike"/>
                        <a:t>94%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600" u="none" cap="none" strike="noStrike"/>
                        <a:t>96%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ZA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94%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ZA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94%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4E0B2"/>
                    </a:solidFill>
                  </a:tcPr>
                </a:tc>
              </a:tr>
              <a:tr h="312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ZA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600" u="none" cap="none" strike="noStrike"/>
                        <a:t>Safety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600" u="none" cap="none" strike="noStrike"/>
                        <a:t>92%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600" u="none" cap="none" strike="noStrike"/>
                        <a:t>95%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600" u="none" cap="none" strike="noStrike"/>
                        <a:t>98%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ZA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94%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ZA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95%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312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ZA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600" u="none" cap="none" strike="noStrike"/>
                        <a:t>Pre/testing Phase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600" u="none" cap="none" strike="noStrike"/>
                        <a:t>90%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600" u="none" cap="none" strike="noStrike"/>
                        <a:t>93%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600" u="none" cap="none" strike="noStrike"/>
                        <a:t>95%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ZA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95%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ZA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96%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4E0B2"/>
                    </a:solidFill>
                  </a:tcPr>
                </a:tc>
              </a:tr>
              <a:tr h="312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ZA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600" u="none" cap="none" strike="noStrike"/>
                        <a:t>Testing Phase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600" u="none" cap="none" strike="noStrike"/>
                        <a:t>87%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600" u="none" cap="none" strike="noStrike"/>
                        <a:t>90%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600" u="none" cap="none" strike="noStrike"/>
                        <a:t>94%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ZA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90%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ZA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92%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307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ZA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600" u="none" cap="none" strike="noStrike"/>
                        <a:t>Post/testing Phase &amp; Documentation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600" u="none" cap="none" strike="noStrike"/>
                        <a:t>87%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600" u="none" cap="none" strike="noStrike"/>
                        <a:t>92%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600" u="none" cap="none" strike="noStrike"/>
                        <a:t>94%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ZA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93%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ZA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93%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4E0B2"/>
                    </a:solidFill>
                  </a:tcPr>
                </a:tc>
              </a:tr>
              <a:tr h="312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ZA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600" u="none" cap="none" strike="noStrike"/>
                        <a:t>External Quality Audit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600" u="none" cap="none" strike="noStrike"/>
                        <a:t>88%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600" u="none" cap="none" strike="noStrike"/>
                        <a:t>86%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600" u="none" cap="none" strike="noStrike"/>
                        <a:t>93%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ZA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93%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ZA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93%</a:t>
                      </a:r>
                      <a:endParaRPr/>
                    </a:p>
                  </a:txBody>
                  <a:tcPr marT="6350" marB="0" marR="6350" marL="63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</a:tbl>
          </a:graphicData>
        </a:graphic>
      </p:graphicFrame>
      <p:sp>
        <p:nvSpPr>
          <p:cNvPr id="202" name="Google Shape;202;p9"/>
          <p:cNvSpPr/>
          <p:nvPr/>
        </p:nvSpPr>
        <p:spPr>
          <a:xfrm>
            <a:off x="137816" y="4326246"/>
            <a:ext cx="8967104" cy="491396"/>
          </a:xfrm>
          <a:prstGeom prst="rect">
            <a:avLst/>
          </a:prstGeom>
          <a:solidFill>
            <a:srgbClr val="005D00"/>
          </a:solidFill>
          <a:ln cap="flat" cmpd="sng" w="25400">
            <a:solidFill>
              <a:srgbClr val="005D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Contributing factors that enhanced Section 1:</a:t>
            </a:r>
            <a:endParaRPr/>
          </a:p>
        </p:txBody>
      </p:sp>
      <p:sp>
        <p:nvSpPr>
          <p:cNvPr id="203" name="Google Shape;203;p9"/>
          <p:cNvSpPr/>
          <p:nvPr/>
        </p:nvSpPr>
        <p:spPr>
          <a:xfrm>
            <a:off x="4360920" y="4928006"/>
            <a:ext cx="2020814" cy="1875437"/>
          </a:xfrm>
          <a:prstGeom prst="roundRect">
            <a:avLst>
              <a:gd fmla="val 16667" name="adj"/>
            </a:avLst>
          </a:prstGeom>
          <a:solidFill>
            <a:srgbClr val="D6E3BC"/>
          </a:solidFill>
          <a:ln cap="flat" cmpd="sng" w="25400">
            <a:solidFill>
              <a:srgbClr val="D6E3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Co-creation and coordinated rollout of the LMS – RTCQI modules</a:t>
            </a:r>
            <a:endParaRPr/>
          </a:p>
        </p:txBody>
      </p:sp>
      <p:sp>
        <p:nvSpPr>
          <p:cNvPr id="204" name="Google Shape;204;p9"/>
          <p:cNvSpPr/>
          <p:nvPr/>
        </p:nvSpPr>
        <p:spPr>
          <a:xfrm>
            <a:off x="2196830" y="4922797"/>
            <a:ext cx="2065070" cy="1875438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Establishment and implementation of the Training and Certification Framework </a:t>
            </a:r>
            <a:endParaRPr/>
          </a:p>
        </p:txBody>
      </p:sp>
      <p:sp>
        <p:nvSpPr>
          <p:cNvPr id="205" name="Google Shape;205;p9"/>
          <p:cNvSpPr/>
          <p:nvPr/>
        </p:nvSpPr>
        <p:spPr>
          <a:xfrm>
            <a:off x="6480755" y="4922796"/>
            <a:ext cx="2624165" cy="1875439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Coordination and mentoring linked to National Tester Certification</a:t>
            </a:r>
            <a:endParaRPr/>
          </a:p>
        </p:txBody>
      </p:sp>
      <p:sp>
        <p:nvSpPr>
          <p:cNvPr id="206" name="Google Shape;206;p9"/>
          <p:cNvSpPr/>
          <p:nvPr/>
        </p:nvSpPr>
        <p:spPr>
          <a:xfrm>
            <a:off x="89109" y="4922796"/>
            <a:ext cx="1894292" cy="1875438"/>
          </a:xfrm>
          <a:prstGeom prst="roundRect">
            <a:avLst>
              <a:gd fmla="val 16667" name="adj"/>
            </a:avLst>
          </a:prstGeom>
          <a:solidFill>
            <a:srgbClr val="D6E3BC"/>
          </a:solidFill>
          <a:ln cap="flat" cmpd="sng" w="25400">
            <a:solidFill>
              <a:srgbClr val="D6E3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Coordination  and stakeholder engagement – inclusion and collaboration with DoH/DCS/DSP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2013-10-17T06:13:57Z</dcterms:created>
  <dc:creator>Schmim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0x0101008B864BF53553964EB9AE724018521032</vt:lpwstr>
  </property>
  <property fmtid="{D5CDD505-2E9C-101B-9397-08002B2CF9AE}" pid="3" name="_dlc_DocIdItemGuid">
    <vt:lpwstr>4a1e674f-884e-4113-a28f-2c2d7db3e719</vt:lpwstr>
  </property>
  <property fmtid="{D5CDD505-2E9C-101B-9397-08002B2CF9AE}" pid="4" name="MSIP_Label_7b94a7b8-f06c-4dfe-bdcc-9b548fd58c31_Enabled">
    <vt:lpwstr>true</vt:lpwstr>
  </property>
  <property fmtid="{D5CDD505-2E9C-101B-9397-08002B2CF9AE}" pid="5" name="MSIP_Label_7b94a7b8-f06c-4dfe-bdcc-9b548fd58c31_SetDate">
    <vt:lpwstr>2024-05-24T17:49:54Z</vt:lpwstr>
  </property>
  <property fmtid="{D5CDD505-2E9C-101B-9397-08002B2CF9AE}" pid="6" name="MSIP_Label_7b94a7b8-f06c-4dfe-bdcc-9b548fd58c31_Method">
    <vt:lpwstr>Privileged</vt:lpwstr>
  </property>
  <property fmtid="{D5CDD505-2E9C-101B-9397-08002B2CF9AE}" pid="7" name="MSIP_Label_7b94a7b8-f06c-4dfe-bdcc-9b548fd58c31_Name">
    <vt:lpwstr>7b94a7b8-f06c-4dfe-bdcc-9b548fd58c31</vt:lpwstr>
  </property>
  <property fmtid="{D5CDD505-2E9C-101B-9397-08002B2CF9AE}" pid="8" name="MSIP_Label_7b94a7b8-f06c-4dfe-bdcc-9b548fd58c31_SiteId">
    <vt:lpwstr>9ce70869-60db-44fd-abe8-d2767077fc8f</vt:lpwstr>
  </property>
  <property fmtid="{D5CDD505-2E9C-101B-9397-08002B2CF9AE}" pid="9" name="MSIP_Label_7b94a7b8-f06c-4dfe-bdcc-9b548fd58c31_ActionId">
    <vt:lpwstr>067fc514-3b6c-47b5-96ed-886d7fddf06f</vt:lpwstr>
  </property>
  <property fmtid="{D5CDD505-2E9C-101B-9397-08002B2CF9AE}" pid="10" name="MSIP_Label_7b94a7b8-f06c-4dfe-bdcc-9b548fd58c31_ContentBits">
    <vt:lpwstr>0</vt:lpwstr>
  </property>
</Properties>
</file>